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42803763" cy="302752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46" d="100"/>
          <a:sy n="46" d="100"/>
        </p:scale>
        <p:origin x="-1267" y="-17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63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t2026_assets/set2026-logo-conver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39" y="428541"/>
            <a:ext cx="1959586" cy="2970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886160" y="2450633"/>
            <a:ext cx="23042880" cy="3200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000" dirty="0">
                <a:solidFill>
                  <a:srgbClr val="666666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13-15 August 2026 | Kuala Lumpur, Malaysia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657600" y="2898689"/>
            <a:ext cx="23042880" cy="885996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5000" b="1" dirty="0">
                <a:solidFill>
                  <a:srgbClr val="008282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Poster Presentation  |  Paper ID: 000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878673" y="3941896"/>
            <a:ext cx="4754880" cy="219456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600" dirty="0">
                <a:solidFill>
                  <a:srgbClr val="666666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Organised by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561215" y="3941896"/>
            <a:ext cx="4297680" cy="219456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600" dirty="0">
                <a:solidFill>
                  <a:srgbClr val="666666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Co-hosted by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499783" y="3941896"/>
            <a:ext cx="12801600" cy="219456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600" dirty="0">
                <a:solidFill>
                  <a:srgbClr val="666666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Co-organised by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2768041" y="3941896"/>
            <a:ext cx="4937760" cy="219456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600" dirty="0">
                <a:solidFill>
                  <a:srgbClr val="666666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Sponsors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/mnt/data/set2026_assets/uit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197" y="4243648"/>
            <a:ext cx="2020835" cy="868680"/>
          </a:xfrm>
          <a:prstGeom prst="rect">
            <a:avLst/>
          </a:prstGeom>
        </p:spPr>
      </p:pic>
      <p:pic>
        <p:nvPicPr>
          <p:cNvPr id="12" name="Image 3" descr="/mnt/data/set2026_assets/nottingh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787" y="4243648"/>
            <a:ext cx="2340033" cy="868680"/>
          </a:xfrm>
          <a:prstGeom prst="rect">
            <a:avLst/>
          </a:prstGeom>
        </p:spPr>
      </p:pic>
      <p:pic>
        <p:nvPicPr>
          <p:cNvPr id="13" name="Image 4" descr="/mnt/data/set2026_assets/us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8703" y="4455169"/>
            <a:ext cx="2331720" cy="445638"/>
          </a:xfrm>
          <a:prstGeom prst="rect">
            <a:avLst/>
          </a:prstGeom>
        </p:spPr>
      </p:pic>
      <p:pic>
        <p:nvPicPr>
          <p:cNvPr id="14" name="Image 5" descr="/mnt/data/set2026_assets/sunwa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90783" y="4243648"/>
            <a:ext cx="1848200" cy="868680"/>
          </a:xfrm>
          <a:prstGeom prst="rect">
            <a:avLst/>
          </a:prstGeom>
        </p:spPr>
      </p:pic>
      <p:pic>
        <p:nvPicPr>
          <p:cNvPr id="15" name="Image 6" descr="/mnt/data/set2026_assets/curti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9343" y="4365927"/>
            <a:ext cx="2331720" cy="624122"/>
          </a:xfrm>
          <a:prstGeom prst="rect">
            <a:avLst/>
          </a:prstGeom>
        </p:spPr>
      </p:pic>
      <p:pic>
        <p:nvPicPr>
          <p:cNvPr id="16" name="Image 7" descr="/mnt/data/set2026_assets/taylor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15383" y="4292225"/>
            <a:ext cx="2057400" cy="771525"/>
          </a:xfrm>
          <a:prstGeom prst="rect">
            <a:avLst/>
          </a:prstGeom>
        </p:spPr>
      </p:pic>
      <p:pic>
        <p:nvPicPr>
          <p:cNvPr id="17" name="Image 8" descr="/mnt/data/set2026_assets/modernit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13761" y="4405040"/>
            <a:ext cx="1828800" cy="545897"/>
          </a:xfrm>
          <a:prstGeom prst="rect">
            <a:avLst/>
          </a:prstGeom>
        </p:spPr>
      </p:pic>
      <p:pic>
        <p:nvPicPr>
          <p:cNvPr id="18" name="Image 9" descr="/mnt/data/set2026_assets/cerebration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01334" y="4243648"/>
            <a:ext cx="1602694" cy="868680"/>
          </a:xfrm>
          <a:prstGeom prst="rect">
            <a:avLst/>
          </a:prstGeom>
        </p:spPr>
      </p:pic>
      <p:pic>
        <p:nvPicPr>
          <p:cNvPr id="19" name="Image 10" descr="/mnt/data/set2026_assets/doct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701708" y="4269102"/>
            <a:ext cx="1338807" cy="733433"/>
          </a:xfrm>
          <a:prstGeom prst="rect">
            <a:avLst/>
          </a:prstGeom>
        </p:spPr>
      </p:pic>
      <p:sp>
        <p:nvSpPr>
          <p:cNvPr id="20" name="Shape 7"/>
          <p:cNvSpPr/>
          <p:nvPr/>
        </p:nvSpPr>
        <p:spPr>
          <a:xfrm flipV="1">
            <a:off x="914400" y="5317112"/>
            <a:ext cx="28437840" cy="36511"/>
          </a:xfrm>
          <a:prstGeom prst="line">
            <a:avLst/>
          </a:prstGeom>
          <a:noFill/>
          <a:ln w="1651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8"/>
          <p:cNvSpPr/>
          <p:nvPr/>
        </p:nvSpPr>
        <p:spPr>
          <a:xfrm>
            <a:off x="914400" y="5687568"/>
            <a:ext cx="28437840" cy="71323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5600" b="1" dirty="0">
                <a:solidFill>
                  <a:srgbClr val="092C4C"/>
                </a:solidFill>
                <a:latin typeface="Arial" panose="020B0604020202020204" pitchFamily="34" charset="0"/>
                <a:ea typeface="Aptos Display" pitchFamily="34" charset="-122"/>
                <a:cs typeface="Arial" panose="020B0604020202020204" pitchFamily="34" charset="0"/>
              </a:rPr>
              <a:t>Title of Research Paper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9"/>
          <p:cNvSpPr/>
          <p:nvPr/>
        </p:nvSpPr>
        <p:spPr>
          <a:xfrm>
            <a:off x="914400" y="6528816"/>
            <a:ext cx="28437840" cy="38404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dirty="0">
                <a:solidFill>
                  <a:srgbClr val="666666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Firstname Surname1, Firstname Surname2, Firstname Surname3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10"/>
          <p:cNvSpPr/>
          <p:nvPr/>
        </p:nvSpPr>
        <p:spPr>
          <a:xfrm>
            <a:off x="1828800" y="7022592"/>
            <a:ext cx="26609040" cy="32918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900" dirty="0">
                <a:solidFill>
                  <a:srgbClr val="666666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1 Affiliation name, department, institution, country; 2 Affiliation name, department, institution, country; author@email.com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1"/>
          <p:cNvSpPr/>
          <p:nvPr/>
        </p:nvSpPr>
        <p:spPr>
          <a:xfrm>
            <a:off x="914400" y="7825338"/>
            <a:ext cx="28437840" cy="0"/>
          </a:xfrm>
          <a:prstGeom prst="line">
            <a:avLst/>
          </a:prstGeom>
          <a:noFill/>
          <a:ln w="25400">
            <a:solidFill>
              <a:srgbClr val="008282"/>
            </a:solidFill>
            <a:prstDash val="solid"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12"/>
          <p:cNvSpPr/>
          <p:nvPr/>
        </p:nvSpPr>
        <p:spPr>
          <a:xfrm>
            <a:off x="10131552" y="8183880"/>
            <a:ext cx="0" cy="33622488"/>
          </a:xfrm>
          <a:prstGeom prst="line">
            <a:avLst/>
          </a:prstGeom>
          <a:noFill/>
          <a:ln w="12700">
            <a:solidFill>
              <a:srgbClr val="E1E7EA"/>
            </a:solidFill>
            <a:prstDash val="solid"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hape 13"/>
          <p:cNvSpPr/>
          <p:nvPr/>
        </p:nvSpPr>
        <p:spPr>
          <a:xfrm>
            <a:off x="20747736" y="8183880"/>
            <a:ext cx="0" cy="33622488"/>
          </a:xfrm>
          <a:prstGeom prst="line">
            <a:avLst/>
          </a:prstGeom>
          <a:noFill/>
          <a:ln w="12700">
            <a:solidFill>
              <a:srgbClr val="E1E7EA"/>
            </a:solidFill>
            <a:prstDash val="solid"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14"/>
          <p:cNvSpPr/>
          <p:nvPr/>
        </p:nvSpPr>
        <p:spPr>
          <a:xfrm>
            <a:off x="914400" y="8183880"/>
            <a:ext cx="891540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8282"/>
                </a:solidFill>
                <a:latin typeface="Arial" panose="020B0604020202020204" pitchFamily="34" charset="0"/>
                <a:ea typeface="Aptos Display" pitchFamily="34" charset="-122"/>
                <a:cs typeface="Arial" panose="020B0604020202020204" pitchFamily="34" charset="0"/>
              </a:rPr>
              <a:t>Abstract &amp; Introduction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15"/>
          <p:cNvSpPr/>
          <p:nvPr/>
        </p:nvSpPr>
        <p:spPr>
          <a:xfrm>
            <a:off x="914400" y="8750808"/>
            <a:ext cx="8915400" cy="0"/>
          </a:xfrm>
          <a:prstGeom prst="line">
            <a:avLst/>
          </a:prstGeom>
          <a:noFill/>
          <a:ln w="16510">
            <a:solidFill>
              <a:srgbClr val="E1E7EA"/>
            </a:solidFill>
            <a:prstDash val="solid"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6"/>
          <p:cNvSpPr/>
          <p:nvPr/>
        </p:nvSpPr>
        <p:spPr>
          <a:xfrm>
            <a:off x="914400" y="8961120"/>
            <a:ext cx="8915400" cy="56235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88000"/>
              </a:lnSpc>
              <a:buNone/>
            </a:pPr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Briefly state the research context, problem, objective and contribution. Keep this section concise and focused on the key message of the study.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17"/>
          <p:cNvSpPr/>
          <p:nvPr/>
        </p:nvSpPr>
        <p:spPr>
          <a:xfrm>
            <a:off x="914400" y="15499080"/>
            <a:ext cx="891540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8282"/>
                </a:solidFill>
                <a:latin typeface="Arial" panose="020B0604020202020204" pitchFamily="34" charset="0"/>
                <a:ea typeface="Aptos Display" pitchFamily="34" charset="-122"/>
                <a:cs typeface="Arial" panose="020B0604020202020204" pitchFamily="34" charset="0"/>
              </a:rPr>
              <a:t>Methodology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hape 18"/>
          <p:cNvSpPr/>
          <p:nvPr/>
        </p:nvSpPr>
        <p:spPr>
          <a:xfrm>
            <a:off x="914400" y="16066008"/>
            <a:ext cx="8915400" cy="0"/>
          </a:xfrm>
          <a:prstGeom prst="line">
            <a:avLst/>
          </a:prstGeom>
          <a:noFill/>
          <a:ln w="16510">
            <a:solidFill>
              <a:srgbClr val="E1E7EA"/>
            </a:solidFill>
            <a:prstDash val="solid"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19"/>
          <p:cNvSpPr/>
          <p:nvPr/>
        </p:nvSpPr>
        <p:spPr>
          <a:xfrm>
            <a:off x="914400" y="16276320"/>
            <a:ext cx="8915400" cy="2553004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88000"/>
              </a:lnSpc>
              <a:buNone/>
            </a:pPr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Describe the study design, system boundary, case study, data sources, assumptions, model, experiment or evaluation method.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Use a workflow diagram, schematic, table or image where possible.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[Insert methodology figure / diagram]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[Insert key equations, model settings or validation information]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20"/>
          <p:cNvSpPr/>
          <p:nvPr/>
        </p:nvSpPr>
        <p:spPr>
          <a:xfrm>
            <a:off x="10433304" y="8183880"/>
            <a:ext cx="1001268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8282"/>
                </a:solidFill>
                <a:latin typeface="Arial" panose="020B0604020202020204" pitchFamily="34" charset="0"/>
                <a:ea typeface="Aptos Display" pitchFamily="34" charset="-122"/>
                <a:cs typeface="Arial" panose="020B0604020202020204" pitchFamily="34" charset="0"/>
              </a:rPr>
              <a:t>Results &amp; Analysis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hape 21"/>
          <p:cNvSpPr/>
          <p:nvPr/>
        </p:nvSpPr>
        <p:spPr>
          <a:xfrm>
            <a:off x="10433304" y="8750808"/>
            <a:ext cx="10012680" cy="0"/>
          </a:xfrm>
          <a:prstGeom prst="line">
            <a:avLst/>
          </a:prstGeom>
          <a:noFill/>
          <a:ln w="16510">
            <a:solidFill>
              <a:srgbClr val="E1E7EA"/>
            </a:solidFill>
            <a:prstDash val="solid"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22"/>
          <p:cNvSpPr/>
          <p:nvPr/>
        </p:nvSpPr>
        <p:spPr>
          <a:xfrm>
            <a:off x="10433304" y="8961120"/>
            <a:ext cx="10012680" cy="3284524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88000"/>
              </a:lnSpc>
              <a:buNone/>
            </a:pP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Use this central area for the main figures, graphs, tables and visual evidence. Prioritise large graphics with clear units, legends and captions.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[Insert main result figure / graph]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[Insert supporting result, comparison table or key quantitative finding]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[Insert short caption or explanation of the most important trend]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23"/>
          <p:cNvSpPr/>
          <p:nvPr/>
        </p:nvSpPr>
        <p:spPr>
          <a:xfrm>
            <a:off x="21049488" y="8183880"/>
            <a:ext cx="891540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8282"/>
                </a:solidFill>
                <a:latin typeface="Arial" panose="020B0604020202020204" pitchFamily="34" charset="0"/>
                <a:ea typeface="Aptos Display" pitchFamily="34" charset="-122"/>
                <a:cs typeface="Arial" panose="020B0604020202020204" pitchFamily="34" charset="0"/>
              </a:rPr>
              <a:t>Discussion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hape 24"/>
          <p:cNvSpPr/>
          <p:nvPr/>
        </p:nvSpPr>
        <p:spPr>
          <a:xfrm>
            <a:off x="21049488" y="8750808"/>
            <a:ext cx="8493945" cy="0"/>
          </a:xfrm>
          <a:prstGeom prst="line">
            <a:avLst/>
          </a:prstGeom>
          <a:noFill/>
          <a:ln w="16510">
            <a:solidFill>
              <a:srgbClr val="E1E7EA"/>
            </a:solidFill>
            <a:prstDash val="solid"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25"/>
          <p:cNvSpPr/>
          <p:nvPr/>
        </p:nvSpPr>
        <p:spPr>
          <a:xfrm>
            <a:off x="21049488" y="8961120"/>
            <a:ext cx="8915400" cy="142189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88000"/>
              </a:lnSpc>
              <a:buNone/>
            </a:pPr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Interpret the findings and explain what they mean for sustainable energy technologies, buildings, cities, policy or practice. Focus on implications rather than repeating the results.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[Insert key interpretation or comparison with previous studies]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26"/>
          <p:cNvSpPr/>
          <p:nvPr/>
        </p:nvSpPr>
        <p:spPr>
          <a:xfrm>
            <a:off x="21049488" y="24094440"/>
            <a:ext cx="8915400" cy="4114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8282"/>
                </a:solidFill>
                <a:latin typeface="Arial" panose="020B0604020202020204" pitchFamily="34" charset="0"/>
                <a:ea typeface="Aptos Display" pitchFamily="34" charset="-122"/>
                <a:cs typeface="Arial" panose="020B0604020202020204" pitchFamily="34" charset="0"/>
              </a:rPr>
              <a:t>Conclusions &amp; Contact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hape 27"/>
          <p:cNvSpPr/>
          <p:nvPr/>
        </p:nvSpPr>
        <p:spPr>
          <a:xfrm>
            <a:off x="21049488" y="24661368"/>
            <a:ext cx="8493945" cy="0"/>
          </a:xfrm>
          <a:prstGeom prst="line">
            <a:avLst/>
          </a:prstGeom>
          <a:noFill/>
          <a:ln w="16510">
            <a:solidFill>
              <a:srgbClr val="E1E7EA"/>
            </a:solidFill>
            <a:prstDash val="solid"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28"/>
          <p:cNvSpPr/>
          <p:nvPr/>
        </p:nvSpPr>
        <p:spPr>
          <a:xfrm>
            <a:off x="21049488" y="24871680"/>
            <a:ext cx="8493942" cy="1693468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88000"/>
              </a:lnSpc>
              <a:buNone/>
            </a:pPr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Summarise three to four main takeaways, limitations and future work. Add selected references, acknowledgements and contact details here.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88000"/>
              </a:lnSpc>
              <a:buNone/>
            </a:pPr>
            <a:r>
              <a:rPr lang="en-US" sz="2100" dirty="0">
                <a:solidFill>
                  <a:srgbClr val="333333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[Insert QR code or contact email if useful]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hape 29"/>
          <p:cNvSpPr/>
          <p:nvPr/>
        </p:nvSpPr>
        <p:spPr>
          <a:xfrm>
            <a:off x="0" y="41963742"/>
            <a:ext cx="30275235" cy="0"/>
          </a:xfrm>
          <a:prstGeom prst="line">
            <a:avLst/>
          </a:prstGeom>
          <a:noFill/>
          <a:ln w="20320">
            <a:solidFill>
              <a:srgbClr val="008282"/>
            </a:solidFill>
            <a:prstDash val="solid"/>
          </a:ln>
        </p:spPr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30"/>
          <p:cNvSpPr/>
          <p:nvPr/>
        </p:nvSpPr>
        <p:spPr>
          <a:xfrm>
            <a:off x="914400" y="42082614"/>
            <a:ext cx="28437840" cy="29260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800" dirty="0">
                <a:solidFill>
                  <a:srgbClr val="666666"/>
                </a:solidFill>
                <a:latin typeface="Arial" panose="020B0604020202020204" pitchFamily="34" charset="0"/>
                <a:ea typeface="Aptos" pitchFamily="34" charset="-122"/>
                <a:cs typeface="Arial" panose="020B0604020202020204" pitchFamily="34" charset="0"/>
              </a:rPr>
              <a:t>SET2026 | Kuala Lumpur, Malaysia | www.set2026.org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50EB910-F150-C702-3FCC-622821B6E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69412" y="4249101"/>
            <a:ext cx="2966862" cy="944085"/>
          </a:xfrm>
          <a:prstGeom prst="rect">
            <a:avLst/>
          </a:prstGeom>
        </p:spPr>
      </p:pic>
      <p:sp>
        <p:nvSpPr>
          <p:cNvPr id="44" name="Text 0">
            <a:extLst>
              <a:ext uri="{FF2B5EF4-FFF2-40B4-BE49-F238E27FC236}">
                <a16:creationId xmlns:a16="http://schemas.microsoft.com/office/drawing/2014/main" id="{AC378DDB-F8B5-78F0-353F-73E5B71474F8}"/>
              </a:ext>
            </a:extLst>
          </p:cNvPr>
          <p:cNvSpPr/>
          <p:nvPr/>
        </p:nvSpPr>
        <p:spPr>
          <a:xfrm>
            <a:off x="3657600" y="336567"/>
            <a:ext cx="25500000" cy="2150000"/>
          </a:xfrm>
          <a:prstGeom prst="rect">
            <a:avLst/>
          </a:prstGeom>
          <a:noFill/>
          <a:ln/>
        </p:spPr>
        <p:txBody>
          <a:bodyPr wrap="none" lIns="508" tIns="508" rIns="508" bIns="508" rtlCol="0" anchor="ctr">
            <a:normAutofit/>
          </a:bodyPr>
          <a:lstStyle/>
          <a:p>
            <a:pPr marL="0" indent="0" algn="ctr">
              <a:lnSpc>
                <a:spcPct val="82000"/>
              </a:lnSpc>
              <a:spcAft>
                <a:spcPts val="200"/>
              </a:spcAft>
              <a:buNone/>
            </a:pPr>
            <a:r>
              <a:rPr sz="5400" b="1" dirty="0">
                <a:solidFill>
                  <a:srgbClr val="0C2C54"/>
                </a:solidFill>
                <a:latin typeface="Georgia"/>
              </a:rPr>
              <a:t>22nd International Conference on</a:t>
            </a:r>
            <a:endParaRPr lang="en-US" sz="76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7800" b="1" dirty="0">
                <a:solidFill>
                  <a:srgbClr val="0C2C54"/>
                </a:solidFill>
                <a:latin typeface="Georgia"/>
              </a:rPr>
              <a:t>Sustainable Energy Technologies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301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Office Theme</vt:lpstr>
      <vt:lpstr>PowerPoint Presentation</vt:lpstr>
    </vt:vector>
  </TitlesOfParts>
  <Company>WSSET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SET2026 A0 Poster Template</dc:title>
  <dc:subject>A0 poster template for SET2026</dc:subject>
  <dc:creator>SET2026 Organising Committee</dc:creator>
  <cp:lastModifiedBy>Ziwei Chen (staff)</cp:lastModifiedBy>
  <cp:revision>9</cp:revision>
  <dcterms:created xsi:type="dcterms:W3CDTF">2026-07-03T08:56:10Z</dcterms:created>
  <dcterms:modified xsi:type="dcterms:W3CDTF">2026-07-06T03:06:10Z</dcterms:modified>
</cp:coreProperties>
</file>